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309" r:id="rId2"/>
    <p:sldId id="329" r:id="rId3"/>
    <p:sldId id="331" r:id="rId4"/>
    <p:sldId id="334" r:id="rId5"/>
    <p:sldId id="311" r:id="rId6"/>
    <p:sldId id="337" r:id="rId7"/>
    <p:sldId id="341" r:id="rId8"/>
    <p:sldId id="342" r:id="rId9"/>
    <p:sldId id="338" r:id="rId10"/>
    <p:sldId id="313" r:id="rId11"/>
    <p:sldId id="325" r:id="rId12"/>
    <p:sldId id="344" r:id="rId13"/>
    <p:sldId id="312" r:id="rId14"/>
    <p:sldId id="318" r:id="rId15"/>
    <p:sldId id="343" r:id="rId16"/>
    <p:sldId id="317" r:id="rId17"/>
    <p:sldId id="339" r:id="rId18"/>
    <p:sldId id="340" r:id="rId19"/>
    <p:sldId id="333" r:id="rId20"/>
    <p:sldId id="332" r:id="rId21"/>
  </p:sldIdLst>
  <p:sldSz cx="9144000" cy="6858000" type="screen4x3"/>
  <p:notesSz cx="6864350" cy="9996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B"/>
    <a:srgbClr val="FFFFFF"/>
    <a:srgbClr val="E7EFF9"/>
    <a:srgbClr val="FF9999"/>
    <a:srgbClr val="C3D69B"/>
    <a:srgbClr val="D7E4BD"/>
    <a:srgbClr val="BFBFBF"/>
    <a:srgbClr val="F0F0F0"/>
    <a:srgbClr val="9BBB59"/>
    <a:srgbClr val="DD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 snapToGrid="0">
      <p:cViewPr>
        <p:scale>
          <a:sx n="86" d="100"/>
          <a:sy n="86" d="100"/>
        </p:scale>
        <p:origin x="-233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A85FD-B638-9D4B-AFFC-5623DBC1841D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882E2-C13E-E349-B759-3A144976AD37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Полностью электронное взаимодействие</a:t>
          </a:r>
          <a:endParaRPr lang="en-US" b="1" dirty="0">
            <a:solidFill>
              <a:schemeClr val="bg1"/>
            </a:solidFill>
          </a:endParaRPr>
        </a:p>
      </dgm:t>
    </dgm:pt>
    <dgm:pt modelId="{9247B690-ECF6-C049-ADD4-46472C010650}" type="parTrans" cxnId="{574C0287-47B7-2D49-9D81-63F3B46D61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5A1950C-67EB-FC4D-B8B5-39CC95572381}" type="sibTrans" cxnId="{574C0287-47B7-2D49-9D81-63F3B46D61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8593E4E-05DB-2D4C-A2D1-8C0402B98F1D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Единое рабочее место</a:t>
          </a:r>
          <a:endParaRPr lang="en-US" b="1" dirty="0">
            <a:solidFill>
              <a:schemeClr val="bg1"/>
            </a:solidFill>
          </a:endParaRPr>
        </a:p>
      </dgm:t>
    </dgm:pt>
    <dgm:pt modelId="{956939D9-697D-C840-9910-0F360C28820E}" type="parTrans" cxnId="{D67F85AE-DE21-DF49-A6C6-919E4FBF24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B29E3BC-564F-854B-8FF1-34356E5C39E2}" type="sibTrans" cxnId="{D67F85AE-DE21-DF49-A6C6-919E4FBF24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C1925E-4331-5249-B00E-76C4203442E9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Мониторинг всех параметров</a:t>
          </a:r>
          <a:endParaRPr lang="en-US" b="1" dirty="0">
            <a:solidFill>
              <a:schemeClr val="bg1"/>
            </a:solidFill>
          </a:endParaRPr>
        </a:p>
      </dgm:t>
    </dgm:pt>
    <dgm:pt modelId="{08FE64DB-9499-EB44-9D72-88148B6A7690}" type="parTrans" cxnId="{02FF9555-6F93-7F43-9AF1-606A0CF8AC6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601D030-1D1B-9A4E-966F-BCADB1DD33B3}" type="sibTrans" cxnId="{02FF9555-6F93-7F43-9AF1-606A0CF8AC6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11802FC-99EC-CF4F-A149-8D3AA2EFC181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Отчеты в реальном времени</a:t>
          </a:r>
          <a:endParaRPr lang="en-US" b="1" dirty="0">
            <a:solidFill>
              <a:schemeClr val="bg1"/>
            </a:solidFill>
          </a:endParaRPr>
        </a:p>
      </dgm:t>
    </dgm:pt>
    <dgm:pt modelId="{0DE3EF08-9593-CA4B-BC0F-9F0304948857}" type="parTrans" cxnId="{6637C711-8BFB-124B-8899-CEB357658CB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421546-EEE0-2545-A025-F65119E4134D}" type="sibTrans" cxnId="{6637C711-8BFB-124B-8899-CEB357658CB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530FB41-DB3B-A342-82A5-F6746D0E26EC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История работ</a:t>
          </a:r>
        </a:p>
      </dgm:t>
    </dgm:pt>
    <dgm:pt modelId="{D385DF9B-C9FF-5443-A06A-EC765D4C3446}" type="parTrans" cxnId="{08B81C24-213C-BF48-9559-FC44AE1C8BA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F87818D-ADB5-B049-B9FF-86632319DBA5}" type="sibTrans" cxnId="{08B81C24-213C-BF48-9559-FC44AE1C8BA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3954A63-1377-724C-B954-0AC94F184A67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Унификация процессов</a:t>
          </a:r>
        </a:p>
      </dgm:t>
    </dgm:pt>
    <dgm:pt modelId="{A3D1ED5C-A073-7946-B1CA-5578DB62548F}" type="parTrans" cxnId="{3638DC36-52FA-3748-BE69-804639EDF4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251AED3-5D8A-AC40-AFB3-D9EF1A5AD002}" type="sibTrans" cxnId="{3638DC36-52FA-3748-BE69-804639EDF4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538F442-DFA6-E04D-A376-A7FCA61D8D4E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Переход к модели разработки электронных стандартов</a:t>
          </a:r>
        </a:p>
      </dgm:t>
    </dgm:pt>
    <dgm:pt modelId="{22F45921-87E0-4245-B3C9-DAE25A0071C8}" type="parTrans" cxnId="{F69C7A22-E3FE-5F4C-92BD-7C1690C3367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EDDAEC5-C7EA-064A-969D-0B31669E4042}" type="sibTrans" cxnId="{F69C7A22-E3FE-5F4C-92BD-7C1690C3367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65BF8D0-5FAA-4347-ADBC-A288A0272D97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Хранение всех документов</a:t>
          </a:r>
          <a:endParaRPr lang="en-US" b="1" dirty="0">
            <a:solidFill>
              <a:schemeClr val="bg1"/>
            </a:solidFill>
          </a:endParaRPr>
        </a:p>
      </dgm:t>
    </dgm:pt>
    <dgm:pt modelId="{B3FF6FC9-73BF-384A-9480-DE188C0A5448}" type="parTrans" cxnId="{D81B6F23-5F6A-6E47-B104-74DEB61032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ED2A0C1-EE1A-E44B-A2B4-4C3EDCC71C88}" type="sibTrans" cxnId="{D81B6F23-5F6A-6E47-B104-74DEB61032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FF62708-343A-AC4E-B268-2EEC64F3E089}" type="pres">
      <dgm:prSet presAssocID="{F79A85FD-B638-9D4B-AFFC-5623DBC18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77E8C-72CA-FE45-9BEE-5EED7D4DBFFE}" type="pres">
      <dgm:prSet presAssocID="{4DA882E2-C13E-E349-B759-3A144976AD3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D2DC2-F2B8-FA43-84CD-9E8D39DD487D}" type="pres">
      <dgm:prSet presAssocID="{55A1950C-67EB-FC4D-B8B5-39CC95572381}" presName="sibTrans" presStyleCnt="0"/>
      <dgm:spPr/>
    </dgm:pt>
    <dgm:pt modelId="{5798EDA8-0FA4-3E43-9540-F75005900B1D}" type="pres">
      <dgm:prSet presAssocID="{965BF8D0-5FAA-4347-ADBC-A288A0272D9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00776-0061-4C4D-92C2-4D74B135125A}" type="pres">
      <dgm:prSet presAssocID="{7ED2A0C1-EE1A-E44B-A2B4-4C3EDCC71C88}" presName="sibTrans" presStyleCnt="0"/>
      <dgm:spPr/>
    </dgm:pt>
    <dgm:pt modelId="{D9BFBB89-B82D-2744-89B9-FB7B12C8535E}" type="pres">
      <dgm:prSet presAssocID="{C8593E4E-05DB-2D4C-A2D1-8C0402B98F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88819-9FBF-3D49-9464-86A3989F22C3}" type="pres">
      <dgm:prSet presAssocID="{DB29E3BC-564F-854B-8FF1-34356E5C39E2}" presName="sibTrans" presStyleCnt="0"/>
      <dgm:spPr/>
    </dgm:pt>
    <dgm:pt modelId="{791B5DDA-B0E5-3747-90BB-7C79E22AF089}" type="pres">
      <dgm:prSet presAssocID="{C7C1925E-4331-5249-B00E-76C4203442E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C1888-E0ED-474F-BFC3-AC25C75EF9F4}" type="pres">
      <dgm:prSet presAssocID="{7601D030-1D1B-9A4E-966F-BCADB1DD33B3}" presName="sibTrans" presStyleCnt="0"/>
      <dgm:spPr/>
    </dgm:pt>
    <dgm:pt modelId="{B9CFA051-D8E4-FA4C-9FD2-7B73FB48D297}" type="pres">
      <dgm:prSet presAssocID="{711802FC-99EC-CF4F-A149-8D3AA2EFC18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50FB-555A-944A-ABAB-5886BA42D5BA}" type="pres">
      <dgm:prSet presAssocID="{E4421546-EEE0-2545-A025-F65119E4134D}" presName="sibTrans" presStyleCnt="0"/>
      <dgm:spPr/>
    </dgm:pt>
    <dgm:pt modelId="{42C1B01A-D631-1C45-B0E2-008CB3852F91}" type="pres">
      <dgm:prSet presAssocID="{3530FB41-DB3B-A342-82A5-F6746D0E26E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C5A9A-8D17-3A4C-9500-D5E3DCC1ADC1}" type="pres">
      <dgm:prSet presAssocID="{AF87818D-ADB5-B049-B9FF-86632319DBA5}" presName="sibTrans" presStyleCnt="0"/>
      <dgm:spPr/>
    </dgm:pt>
    <dgm:pt modelId="{70CC4217-7152-1842-877A-E0DE3F1E4BA0}" type="pres">
      <dgm:prSet presAssocID="{B3954A63-1377-724C-B954-0AC94F184A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3671F-7F8E-3148-808A-1302CF91E82B}" type="pres">
      <dgm:prSet presAssocID="{3251AED3-5D8A-AC40-AFB3-D9EF1A5AD002}" presName="sibTrans" presStyleCnt="0"/>
      <dgm:spPr/>
    </dgm:pt>
    <dgm:pt modelId="{1E18C0F7-6667-FD4E-981D-1A65B97F2FD1}" type="pres">
      <dgm:prSet presAssocID="{3538F442-DFA6-E04D-A376-A7FCA61D8D4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B6F23-5F6A-6E47-B104-74DEB610329F}" srcId="{F79A85FD-B638-9D4B-AFFC-5623DBC1841D}" destId="{965BF8D0-5FAA-4347-ADBC-A288A0272D97}" srcOrd="1" destOrd="0" parTransId="{B3FF6FC9-73BF-384A-9480-DE188C0A5448}" sibTransId="{7ED2A0C1-EE1A-E44B-A2B4-4C3EDCC71C88}"/>
    <dgm:cxn modelId="{BAF9ECD3-3F32-4785-A822-C2722C9BF6BC}" type="presOf" srcId="{B3954A63-1377-724C-B954-0AC94F184A67}" destId="{70CC4217-7152-1842-877A-E0DE3F1E4BA0}" srcOrd="0" destOrd="0" presId="urn:microsoft.com/office/officeart/2005/8/layout/default"/>
    <dgm:cxn modelId="{08B81C24-213C-BF48-9559-FC44AE1C8BA0}" srcId="{F79A85FD-B638-9D4B-AFFC-5623DBC1841D}" destId="{3530FB41-DB3B-A342-82A5-F6746D0E26EC}" srcOrd="5" destOrd="0" parTransId="{D385DF9B-C9FF-5443-A06A-EC765D4C3446}" sibTransId="{AF87818D-ADB5-B049-B9FF-86632319DBA5}"/>
    <dgm:cxn modelId="{5E5A49D2-CCEB-4808-863A-D2B35F41CB8B}" type="presOf" srcId="{3530FB41-DB3B-A342-82A5-F6746D0E26EC}" destId="{42C1B01A-D631-1C45-B0E2-008CB3852F91}" srcOrd="0" destOrd="0" presId="urn:microsoft.com/office/officeart/2005/8/layout/default"/>
    <dgm:cxn modelId="{816A729C-05E4-4949-BBDF-DDA722C60967}" type="presOf" srcId="{F79A85FD-B638-9D4B-AFFC-5623DBC1841D}" destId="{FFF62708-343A-AC4E-B268-2EEC64F3E089}" srcOrd="0" destOrd="0" presId="urn:microsoft.com/office/officeart/2005/8/layout/default"/>
    <dgm:cxn modelId="{001E5459-6EA9-412F-9C75-FBBF93CEC299}" type="presOf" srcId="{C8593E4E-05DB-2D4C-A2D1-8C0402B98F1D}" destId="{D9BFBB89-B82D-2744-89B9-FB7B12C8535E}" srcOrd="0" destOrd="0" presId="urn:microsoft.com/office/officeart/2005/8/layout/default"/>
    <dgm:cxn modelId="{D67F85AE-DE21-DF49-A6C6-919E4FBF2429}" srcId="{F79A85FD-B638-9D4B-AFFC-5623DBC1841D}" destId="{C8593E4E-05DB-2D4C-A2D1-8C0402B98F1D}" srcOrd="2" destOrd="0" parTransId="{956939D9-697D-C840-9910-0F360C28820E}" sibTransId="{DB29E3BC-564F-854B-8FF1-34356E5C39E2}"/>
    <dgm:cxn modelId="{3638DC36-52FA-3748-BE69-804639EDF491}" srcId="{F79A85FD-B638-9D4B-AFFC-5623DBC1841D}" destId="{B3954A63-1377-724C-B954-0AC94F184A67}" srcOrd="6" destOrd="0" parTransId="{A3D1ED5C-A073-7946-B1CA-5578DB62548F}" sibTransId="{3251AED3-5D8A-AC40-AFB3-D9EF1A5AD002}"/>
    <dgm:cxn modelId="{9A6E1D1D-680F-4CD9-AAC8-0C93D45014C9}" type="presOf" srcId="{965BF8D0-5FAA-4347-ADBC-A288A0272D97}" destId="{5798EDA8-0FA4-3E43-9540-F75005900B1D}" srcOrd="0" destOrd="0" presId="urn:microsoft.com/office/officeart/2005/8/layout/default"/>
    <dgm:cxn modelId="{6A985EDD-5538-4BD9-9FEC-6ED126189D0F}" type="presOf" srcId="{C7C1925E-4331-5249-B00E-76C4203442E9}" destId="{791B5DDA-B0E5-3747-90BB-7C79E22AF089}" srcOrd="0" destOrd="0" presId="urn:microsoft.com/office/officeart/2005/8/layout/default"/>
    <dgm:cxn modelId="{02FF9555-6F93-7F43-9AF1-606A0CF8AC69}" srcId="{F79A85FD-B638-9D4B-AFFC-5623DBC1841D}" destId="{C7C1925E-4331-5249-B00E-76C4203442E9}" srcOrd="3" destOrd="0" parTransId="{08FE64DB-9499-EB44-9D72-88148B6A7690}" sibTransId="{7601D030-1D1B-9A4E-966F-BCADB1DD33B3}"/>
    <dgm:cxn modelId="{6637C711-8BFB-124B-8899-CEB357658CBE}" srcId="{F79A85FD-B638-9D4B-AFFC-5623DBC1841D}" destId="{711802FC-99EC-CF4F-A149-8D3AA2EFC181}" srcOrd="4" destOrd="0" parTransId="{0DE3EF08-9593-CA4B-BC0F-9F0304948857}" sibTransId="{E4421546-EEE0-2545-A025-F65119E4134D}"/>
    <dgm:cxn modelId="{5B82CB07-42A7-4477-85E8-00C25135C8C5}" type="presOf" srcId="{4DA882E2-C13E-E349-B759-3A144976AD37}" destId="{2B277E8C-72CA-FE45-9BEE-5EED7D4DBFFE}" srcOrd="0" destOrd="0" presId="urn:microsoft.com/office/officeart/2005/8/layout/default"/>
    <dgm:cxn modelId="{F69C7A22-E3FE-5F4C-92BD-7C1690C33673}" srcId="{F79A85FD-B638-9D4B-AFFC-5623DBC1841D}" destId="{3538F442-DFA6-E04D-A376-A7FCA61D8D4E}" srcOrd="7" destOrd="0" parTransId="{22F45921-87E0-4245-B3C9-DAE25A0071C8}" sibTransId="{DEDDAEC5-C7EA-064A-969D-0B31669E4042}"/>
    <dgm:cxn modelId="{68DDD378-EC63-4AD1-AD5B-C98851F4EC8B}" type="presOf" srcId="{3538F442-DFA6-E04D-A376-A7FCA61D8D4E}" destId="{1E18C0F7-6667-FD4E-981D-1A65B97F2FD1}" srcOrd="0" destOrd="0" presId="urn:microsoft.com/office/officeart/2005/8/layout/default"/>
    <dgm:cxn modelId="{574C0287-47B7-2D49-9D81-63F3B46D61C1}" srcId="{F79A85FD-B638-9D4B-AFFC-5623DBC1841D}" destId="{4DA882E2-C13E-E349-B759-3A144976AD37}" srcOrd="0" destOrd="0" parTransId="{9247B690-ECF6-C049-ADD4-46472C010650}" sibTransId="{55A1950C-67EB-FC4D-B8B5-39CC95572381}"/>
    <dgm:cxn modelId="{654496B8-E8BD-4F43-94E1-21F52EDBC7A7}" type="presOf" srcId="{711802FC-99EC-CF4F-A149-8D3AA2EFC181}" destId="{B9CFA051-D8E4-FA4C-9FD2-7B73FB48D297}" srcOrd="0" destOrd="0" presId="urn:microsoft.com/office/officeart/2005/8/layout/default"/>
    <dgm:cxn modelId="{0C968397-FBE9-4D12-8A64-6E40B945E5BE}" type="presParOf" srcId="{FFF62708-343A-AC4E-B268-2EEC64F3E089}" destId="{2B277E8C-72CA-FE45-9BEE-5EED7D4DBFFE}" srcOrd="0" destOrd="0" presId="urn:microsoft.com/office/officeart/2005/8/layout/default"/>
    <dgm:cxn modelId="{D3A8DA07-B47B-4047-A880-E74CA2899334}" type="presParOf" srcId="{FFF62708-343A-AC4E-B268-2EEC64F3E089}" destId="{D33D2DC2-F2B8-FA43-84CD-9E8D39DD487D}" srcOrd="1" destOrd="0" presId="urn:microsoft.com/office/officeart/2005/8/layout/default"/>
    <dgm:cxn modelId="{23ED2799-E1CB-4E3D-A3BE-511982AAC4DE}" type="presParOf" srcId="{FFF62708-343A-AC4E-B268-2EEC64F3E089}" destId="{5798EDA8-0FA4-3E43-9540-F75005900B1D}" srcOrd="2" destOrd="0" presId="urn:microsoft.com/office/officeart/2005/8/layout/default"/>
    <dgm:cxn modelId="{AE9E1A42-A262-4B57-B641-06DD47ED56F2}" type="presParOf" srcId="{FFF62708-343A-AC4E-B268-2EEC64F3E089}" destId="{D3A00776-0061-4C4D-92C2-4D74B135125A}" srcOrd="3" destOrd="0" presId="urn:microsoft.com/office/officeart/2005/8/layout/default"/>
    <dgm:cxn modelId="{8EDC2ED2-918C-4235-A849-9BE2FCA39B77}" type="presParOf" srcId="{FFF62708-343A-AC4E-B268-2EEC64F3E089}" destId="{D9BFBB89-B82D-2744-89B9-FB7B12C8535E}" srcOrd="4" destOrd="0" presId="urn:microsoft.com/office/officeart/2005/8/layout/default"/>
    <dgm:cxn modelId="{CA9581BB-5777-4F92-8DAA-413DEAF17387}" type="presParOf" srcId="{FFF62708-343A-AC4E-B268-2EEC64F3E089}" destId="{D2F88819-9FBF-3D49-9464-86A3989F22C3}" srcOrd="5" destOrd="0" presId="urn:microsoft.com/office/officeart/2005/8/layout/default"/>
    <dgm:cxn modelId="{F53D17EE-C844-4CA6-9FC4-EFEBD5BDDA37}" type="presParOf" srcId="{FFF62708-343A-AC4E-B268-2EEC64F3E089}" destId="{791B5DDA-B0E5-3747-90BB-7C79E22AF089}" srcOrd="6" destOrd="0" presId="urn:microsoft.com/office/officeart/2005/8/layout/default"/>
    <dgm:cxn modelId="{7A69A4F2-119D-4FA5-A673-FBBD68A095E4}" type="presParOf" srcId="{FFF62708-343A-AC4E-B268-2EEC64F3E089}" destId="{82AC1888-E0ED-474F-BFC3-AC25C75EF9F4}" srcOrd="7" destOrd="0" presId="urn:microsoft.com/office/officeart/2005/8/layout/default"/>
    <dgm:cxn modelId="{EA75204A-EE3B-4FEB-B2A0-A29946D0EF6A}" type="presParOf" srcId="{FFF62708-343A-AC4E-B268-2EEC64F3E089}" destId="{B9CFA051-D8E4-FA4C-9FD2-7B73FB48D297}" srcOrd="8" destOrd="0" presId="urn:microsoft.com/office/officeart/2005/8/layout/default"/>
    <dgm:cxn modelId="{6A1652B0-A00D-4238-A814-8C163182F547}" type="presParOf" srcId="{FFF62708-343A-AC4E-B268-2EEC64F3E089}" destId="{85F150FB-555A-944A-ABAB-5886BA42D5BA}" srcOrd="9" destOrd="0" presId="urn:microsoft.com/office/officeart/2005/8/layout/default"/>
    <dgm:cxn modelId="{99174153-B28D-473B-9AE7-790E587B7BEC}" type="presParOf" srcId="{FFF62708-343A-AC4E-B268-2EEC64F3E089}" destId="{42C1B01A-D631-1C45-B0E2-008CB3852F91}" srcOrd="10" destOrd="0" presId="urn:microsoft.com/office/officeart/2005/8/layout/default"/>
    <dgm:cxn modelId="{D0788BC7-A56F-4A91-B287-0F47E1CCBE44}" type="presParOf" srcId="{FFF62708-343A-AC4E-B268-2EEC64F3E089}" destId="{360C5A9A-8D17-3A4C-9500-D5E3DCC1ADC1}" srcOrd="11" destOrd="0" presId="urn:microsoft.com/office/officeart/2005/8/layout/default"/>
    <dgm:cxn modelId="{ABDC9A32-C30C-4085-A9D6-D6752372C724}" type="presParOf" srcId="{FFF62708-343A-AC4E-B268-2EEC64F3E089}" destId="{70CC4217-7152-1842-877A-E0DE3F1E4BA0}" srcOrd="12" destOrd="0" presId="urn:microsoft.com/office/officeart/2005/8/layout/default"/>
    <dgm:cxn modelId="{F0B3671A-263F-46CF-9A48-C7DE34722921}" type="presParOf" srcId="{FFF62708-343A-AC4E-B268-2EEC64F3E089}" destId="{D533671F-7F8E-3148-808A-1302CF91E82B}" srcOrd="13" destOrd="0" presId="urn:microsoft.com/office/officeart/2005/8/layout/default"/>
    <dgm:cxn modelId="{9FF9C42B-A952-4CBB-B0BB-2307AFD0C826}" type="presParOf" srcId="{FFF62708-343A-AC4E-B268-2EEC64F3E089}" destId="{1E18C0F7-6667-FD4E-981D-1A65B97F2FD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C02A57B-8FD8-469D-AD9F-7EA2D23CBEF6}" type="datetimeFigureOut">
              <a:rPr lang="ru-RU" smtClean="0"/>
              <a:t>17.03.2016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464F934-C7A1-40B0-9790-B20D2454A4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0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F934-C7A1-40B0-9790-B20D2454A43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83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847EE-E6F2-40E1-B844-B6C8DE821E24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6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81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F934-C7A1-40B0-9790-B20D2454A43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43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F934-C7A1-40B0-9790-B20D2454A43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98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222623"/>
            <a:ext cx="9144001" cy="3821988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0"/>
            <a:ext cx="9144000" cy="1222625"/>
          </a:xfrm>
          <a:prstGeom prst="rect">
            <a:avLst/>
          </a:prstGeom>
          <a:pattFill prst="ltUpDiag">
            <a:fgClr>
              <a:schemeClr val="tx2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ruslink.info/images/rs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41229"/>
            <a:ext cx="916193" cy="740165"/>
          </a:xfrm>
          <a:prstGeom prst="rect">
            <a:avLst/>
          </a:prstGeom>
          <a:noFill/>
          <a:effectLst>
            <a:glow rad="2540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 userDrawn="1"/>
        </p:nvSpPr>
        <p:spPr>
          <a:xfrm>
            <a:off x="-1" y="6349429"/>
            <a:ext cx="9144000" cy="508571"/>
          </a:xfrm>
          <a:prstGeom prst="rect">
            <a:avLst/>
          </a:prstGeom>
          <a:pattFill prst="ltUpDiag">
            <a:fgClr>
              <a:schemeClr val="accent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4129" y="6477714"/>
            <a:ext cx="1440000" cy="252000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18.02.2016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2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" y="2264229"/>
            <a:ext cx="9108000" cy="468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18.02.2016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0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18.02.2016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A0F3-B21D-4185-BCF2-5719FD2CC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7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двум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58202" cy="61614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7239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468000"/>
          </a:xfrm>
          <a:prstGeom prst="rect">
            <a:avLst/>
          </a:prstGeom>
          <a:noFill/>
        </p:spPr>
        <p:txBody>
          <a:bodyPr anchor="ctr" anchorCtr="0"/>
          <a:lstStyle/>
          <a:p>
            <a:pPr marL="9000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0" y="6606000"/>
            <a:ext cx="126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18.02.2016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60000" y="6606000"/>
            <a:ext cx="66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6000" y="468000"/>
            <a:ext cx="8496000" cy="6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36000" y="457242"/>
            <a:ext cx="54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36000" y="6600377"/>
            <a:ext cx="907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152000" y="6612366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ятиугольник 29"/>
          <p:cNvSpPr/>
          <p:nvPr userDrawn="1"/>
        </p:nvSpPr>
        <p:spPr>
          <a:xfrm flipH="1">
            <a:off x="8441826" y="6474288"/>
            <a:ext cx="702174" cy="252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8441826" y="6474288"/>
            <a:ext cx="702174" cy="25200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algn="ctr"/>
            <a:fld id="{A0B07E00-B748-4A99-BC81-B0454B176F8E}" type="slidenum">
              <a:rPr lang="ru-RU" sz="1400" smtClean="0"/>
              <a:pPr algn="ctr"/>
              <a:t>‹#›</a:t>
            </a:fld>
            <a:endParaRPr lang="ru-RU" dirty="0"/>
          </a:p>
        </p:txBody>
      </p: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8950761" y="468000"/>
            <a:ext cx="144000" cy="6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ruslink.info/images/rst.pn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826" y="37600"/>
            <a:ext cx="609565" cy="49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ru-RU" sz="2400" b="1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afts.bsigroup.com/" TargetMode="External"/><Relationship Id="rId2" Type="http://schemas.openxmlformats.org/officeDocument/2006/relationships/hyperlink" Target="http://www.din.de/en/getting-involved/standards-committe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Федеральная государственная информационная система Росстандарта</a:t>
            </a:r>
            <a:br>
              <a:rPr lang="ru-RU" sz="32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400" dirty="0" smtClean="0"/>
              <a:t>Информационно-аналитическое обеспечение деятельности участников работ по стандартизации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60088" y="5299095"/>
            <a:ext cx="582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А.В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Зажигалкин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Заместитель Руководителя Федерального агентства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техническому регулированию и метрологии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0483" y="6424888"/>
            <a:ext cx="163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Росстандарт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10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автоматизируемые области деятельности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74333"/>
              </p:ext>
            </p:extLst>
          </p:nvPr>
        </p:nvGraphicFramePr>
        <p:xfrm>
          <a:off x="0" y="575182"/>
          <a:ext cx="9144000" cy="5744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37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Подготовка предложений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в ПРНС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34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и рассмотрение в ТК предложений в ПРНС от заинтересованных лиц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Разработка, подготовка к утверждению и утверждение стандартов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9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Разработка первой редакции и ее публичное обсуждение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Разработка</a:t>
                      </a:r>
                      <a:r>
                        <a:rPr lang="ru-RU" sz="17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окончательной редакции и ее публичное обсуждение</a:t>
                      </a:r>
                      <a:endParaRPr lang="ru-RU" sz="17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Подготовка проекта стандарта к утверждению, утверждение стандарта и его регистрация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Мониторинг реализации </a:t>
                      </a:r>
                      <a:r>
                        <a:rPr lang="ru-RU" sz="17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ПРНС</a:t>
                      </a:r>
                      <a:endParaRPr lang="ru-RU" sz="17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Координация и поддержка деятельности технических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комитетов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82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Ведение информации о технических комитетах по стандартизации, структуре,</a:t>
                      </a:r>
                      <a:r>
                        <a:rPr lang="ru-RU" sz="17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составе, контактах, областях деятельности, закрепленных стандартах и т.д.</a:t>
                      </a:r>
                      <a:endParaRPr lang="ru-RU" sz="17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Организация</a:t>
                      </a:r>
                      <a:r>
                        <a:rPr lang="ru-RU" sz="17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заседаний и проведение голосований ТК</a:t>
                      </a:r>
                      <a:endParaRPr lang="ru-RU" sz="17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2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Направление и рассмотрение в ТК заявлений</a:t>
                      </a:r>
                      <a:r>
                        <a:rPr lang="ru-RU" sz="17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на участие в ТК, </a:t>
                      </a: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апелляций на действие (бездействие) ТК, Росстандарта и т.д.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Оценка эффективности деятельности ТК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11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Пользовательский интерфейс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1231" r="2093" b="16745"/>
          <a:stretch/>
        </p:blipFill>
        <p:spPr bwMode="auto">
          <a:xfrm>
            <a:off x="107504" y="1822256"/>
            <a:ext cx="8946468" cy="460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1329"/>
            <a:ext cx="2195736" cy="384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2601329"/>
            <a:ext cx="6696744" cy="384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08304" y="1737232"/>
            <a:ext cx="1656184" cy="43204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743191"/>
            <a:ext cx="6552728" cy="6502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625" y="486079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Панель навигации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81665" y="855411"/>
            <a:ext cx="0" cy="1745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03748" y="486079"/>
            <a:ext cx="214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Рабочая область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925097" y="855411"/>
            <a:ext cx="0" cy="1745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31225" y="1324184"/>
            <a:ext cx="4605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3"/>
                </a:solidFill>
              </a:rPr>
              <a:t>Инструменты поиска, фильтров и сортировки</a:t>
            </a:r>
            <a:endParaRPr lang="ru-RU" sz="1500" b="1" dirty="0">
              <a:solidFill>
                <a:schemeClr val="accent3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923073" y="1648496"/>
            <a:ext cx="0" cy="109469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144700" y="1544759"/>
            <a:ext cx="216617" cy="20747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496784" y="3609440"/>
            <a:ext cx="6219514" cy="67407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012571" y="798536"/>
            <a:ext cx="491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4"/>
                </a:solidFill>
              </a:rPr>
              <a:t>Уведомление о разработке проекта стандарта</a:t>
            </a:r>
            <a:br>
              <a:rPr lang="ru-RU" sz="1500" b="1" dirty="0" smtClean="0">
                <a:solidFill>
                  <a:schemeClr val="accent4"/>
                </a:solidFill>
              </a:rPr>
            </a:br>
            <a:r>
              <a:rPr lang="ru-RU" sz="1500" b="1" dirty="0" smtClean="0">
                <a:solidFill>
                  <a:schemeClr val="accent4"/>
                </a:solidFill>
              </a:rPr>
              <a:t>(с указанием статуса его рассмотрения)</a:t>
            </a:r>
            <a:endParaRPr lang="ru-RU" sz="1500" b="1" dirty="0">
              <a:solidFill>
                <a:schemeClr val="accent4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342968" y="1385587"/>
            <a:ext cx="0" cy="222385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Управление жизненным циклом стандарта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58" y="1741462"/>
            <a:ext cx="8633930" cy="158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558" y="903281"/>
            <a:ext cx="863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Управление и мониторинг жизненного цикла стандарта на примере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разработки первой редакции проекта стандарта: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4867" y="2171110"/>
            <a:ext cx="3108426" cy="650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29437" y="3795142"/>
            <a:ext cx="20792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</a:rPr>
              <a:t>Текущий этап</a:t>
            </a:r>
            <a:endParaRPr lang="ru-RU" sz="2200" b="1" dirty="0">
              <a:solidFill>
                <a:srgbClr val="FFC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  <a:endCxn id="8" idx="0"/>
          </p:cNvCxnSpPr>
          <p:nvPr/>
        </p:nvCxnSpPr>
        <p:spPr>
          <a:xfrm>
            <a:off x="3869080" y="2821335"/>
            <a:ext cx="1" cy="97380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3824" y="2161464"/>
            <a:ext cx="1352379" cy="65022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8082" y="3518988"/>
            <a:ext cx="21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Завершенный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этап</a:t>
            </a:r>
            <a:endParaRPr lang="ru-RU" sz="2200" b="1" dirty="0"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2" idx="2"/>
            <a:endCxn id="14" idx="0"/>
          </p:cNvCxnSpPr>
          <p:nvPr/>
        </p:nvCxnSpPr>
        <p:spPr>
          <a:xfrm flipH="1">
            <a:off x="1390013" y="2811689"/>
            <a:ext cx="1" cy="70729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06932" y="4990077"/>
            <a:ext cx="1492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Развилка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9392" y="2171110"/>
            <a:ext cx="556935" cy="6502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ная линия уступом 20"/>
          <p:cNvCxnSpPr>
            <a:stCxn id="18" idx="2"/>
            <a:endCxn id="17" idx="3"/>
          </p:cNvCxnSpPr>
          <p:nvPr/>
        </p:nvCxnSpPr>
        <p:spPr>
          <a:xfrm rot="5400000">
            <a:off x="4646533" y="3874194"/>
            <a:ext cx="2384186" cy="278468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527273" y="1836351"/>
            <a:ext cx="2277215" cy="131061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69826" y="3928573"/>
            <a:ext cx="219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Последующие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этапы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24" idx="2"/>
            <a:endCxn id="25" idx="0"/>
          </p:cNvCxnSpPr>
          <p:nvPr/>
        </p:nvCxnSpPr>
        <p:spPr>
          <a:xfrm>
            <a:off x="7665881" y="3146961"/>
            <a:ext cx="2579" cy="7816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13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пользователи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20823"/>
              </p:ext>
            </p:extLst>
          </p:nvPr>
        </p:nvGraphicFramePr>
        <p:xfrm>
          <a:off x="0" y="567158"/>
          <a:ext cx="9144000" cy="5907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548"/>
                <a:gridCol w="8509452"/>
              </a:tblGrid>
              <a:tr h="675723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Председатели и заместители председателей ТК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5723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Ответственные секретари ТК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5723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Члены ТК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5723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Разработчики стандартов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0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baseline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Росстандарт</a:t>
                      </a:r>
                      <a:r>
                        <a:rPr lang="ru-RU" sz="25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подведомственные организации Росстандарта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3575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2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Иные заинтересованные лица</a:t>
                      </a:r>
                      <a:br>
                        <a:rPr lang="ru-RU" sz="2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(направляющие предложения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sz="20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ПРНС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участвующие в публичном обсуждении проектов стандартов, желающие стать членами технических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комитетов и т.д.)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2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Направление предложений в </a:t>
            </a:r>
            <a:r>
              <a:rPr lang="ru-RU" sz="2200" dirty="0" err="1" smtClean="0"/>
              <a:t>ПРНС</a:t>
            </a:r>
            <a:r>
              <a:rPr lang="ru-RU" sz="2200" dirty="0" smtClean="0"/>
              <a:t> (возможности ФГИС)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6455" y="595315"/>
            <a:ext cx="8640000" cy="923330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Направление заинтересованными лицами предложений в ПРНС для последующего рассмотрения в ТК (в том числе, предложений по международной стандартизации)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455" y="1691641"/>
            <a:ext cx="84600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Контроль заполнения заинтересованными лицами обязательных полей при подготовке предложений в ПРНС (характеристика объекта и аспекта стандартизации, описание ожидаемой эффективности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1251" y="2787967"/>
            <a:ext cx="8045204" cy="6463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Направление членами ТК отзывов по предложениям в ПРНС в электронном виде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6455" y="3607294"/>
            <a:ext cx="77400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Проведение голосований по предложениям в ПРНС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93134" y="4149622"/>
            <a:ext cx="7443321" cy="6463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Отслеживание изменений, внесенных в предложение в ПРНС в ходе его рассмотрения, и статуса рассмотрения предложения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36203" y="4968949"/>
            <a:ext cx="720025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Формирование «банка идей», содержащего предложения, не вошедшие в ПРНС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6673" y="5788279"/>
            <a:ext cx="7049782" cy="6463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Учет объема субсидии, планируемого разработчиком стандарта к получению, а также смет на разработку проекта стандарта</a:t>
            </a:r>
          </a:p>
        </p:txBody>
      </p:sp>
      <p:pic>
        <p:nvPicPr>
          <p:cNvPr id="5122" name="Picture 2" descr="http://landsker.co.uk/wp-content/uploads/2014/06/plann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3" y="4930470"/>
            <a:ext cx="1440000" cy="14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стандартов (возможности ФГИС)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56" y="594525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6455" y="595315"/>
            <a:ext cx="6451586" cy="840230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Направление разработчиками стандартов уведомлений о разработке проекта,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уведомлений 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завершении публичного обсуждения стандарта в электронном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виде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455" y="1550852"/>
            <a:ext cx="6960872" cy="8402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Ознакомление заинтересованными лицами с текстом первой редакции проекта стандарта и направление отзывов в электронном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виде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455" y="2506389"/>
            <a:ext cx="7771099" cy="369332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Проведение голосований по проектам стандартов в электронном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виде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455" y="2991028"/>
            <a:ext cx="8048892" cy="5909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Направление предложений ТК об утверждении проекта стандарта в электронном виде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6456" y="3697266"/>
            <a:ext cx="8280000" cy="5909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Отслеживание этапов жизненного цикла разработки стандартов в режиме реального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времени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455" y="4403504"/>
            <a:ext cx="86400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Направление уведомлений в случае нарушения сроков разработки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стандартов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455" y="4888143"/>
            <a:ext cx="8640000" cy="5909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Учет информации о причинах нарушения сроков разработки стандартов и прогнозных сроках выполнения этапов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разработки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455" y="5594380"/>
            <a:ext cx="8640000" cy="8402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Хранение всех редакций проектов стандартов и сопроводительной документации в едином хранилище с возможностью оперативного получения доступа к ним и полнотекстового поиска</a:t>
            </a:r>
          </a:p>
        </p:txBody>
      </p:sp>
    </p:spTree>
    <p:extLst>
      <p:ext uri="{BB962C8B-B14F-4D97-AF65-F5344CB8AC3E}">
        <p14:creationId xmlns:p14="http://schemas.microsoft.com/office/powerpoint/2010/main" val="33844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16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Координация и поддержка </a:t>
            </a:r>
            <a:r>
              <a:rPr lang="ru-RU" sz="2000" dirty="0"/>
              <a:t>деятельности </a:t>
            </a:r>
            <a:r>
              <a:rPr lang="ru-RU" sz="2000" dirty="0" smtClean="0"/>
              <a:t>ТК (возможности ФГИС)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3" y="493047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6455" y="595315"/>
            <a:ext cx="8640000" cy="5909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Ведение актуальной информации о членах ТК на основании информации, предоставляемой членами ТК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455" y="1309467"/>
            <a:ext cx="8460000" cy="5909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Направление оперативных уведомлений членам ТК по вопросам, связанным с деятельностью ТК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1250" y="2737771"/>
            <a:ext cx="8045204" cy="5909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Обеспечение обмена документами и организация обсуждений в электронном виде между членами ТК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353" y="2023619"/>
            <a:ext cx="8184101" cy="5909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Назначение заседаний по вопросам деятельности ТК, размещение материалов к заседаниям ТК и протоколов заседаний в электронном виде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3297" y="3451923"/>
            <a:ext cx="7883158" cy="5909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Создание электронных голосований, учет бюллетеней голосований и поддержка принятия решений по итогам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голосований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8410" y="4166075"/>
            <a:ext cx="7478045" cy="5909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Направление и рассмотрение предложений о создании ТК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МТК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), заявлений на участие в деятельности ТК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24628" y="4880227"/>
            <a:ext cx="7211826" cy="590931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Направление и учет результатов рассмотрения апелляций на действия (бездействие) ТК,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Росстандарта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6672" y="5594380"/>
            <a:ext cx="7049782" cy="8402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Автоматизированная оценка показателей эффективности деятельности ТК и формирование отчетов об эффективности деятельности ТК</a:t>
            </a:r>
          </a:p>
        </p:txBody>
      </p:sp>
    </p:spTree>
    <p:extLst>
      <p:ext uri="{BB962C8B-B14F-4D97-AF65-F5344CB8AC3E}">
        <p14:creationId xmlns:p14="http://schemas.microsoft.com/office/powerpoint/2010/main" val="26190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275634" y="2661182"/>
            <a:ext cx="2767489" cy="3806800"/>
          </a:xfrm>
          <a:prstGeom prst="rect">
            <a:avLst/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эксплуатации ФГИС Росстандарта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88302" y="2481182"/>
            <a:ext cx="8950183" cy="180000"/>
          </a:xfrm>
          <a:prstGeom prst="homePlate">
            <a:avLst>
              <a:gd name="adj" fmla="val 12564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021" y="592954"/>
            <a:ext cx="295179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вступления в силу</a:t>
            </a:r>
            <a:b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162-ФЗ «О стандартизации в Российской Федерации»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947" y="592954"/>
            <a:ext cx="5773538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вступления в силу</a:t>
            </a:r>
            <a:b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162-ФЗ «О стандартизации</a:t>
            </a:r>
            <a:b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Российской Федерации»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6870" y="2056757"/>
            <a:ext cx="183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1 июля </a:t>
            </a:r>
            <a:r>
              <a:rPr lang="ru-RU" dirty="0" smtClean="0"/>
              <a:t>2016 г.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34791" y="2056757"/>
            <a:ext cx="199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1 </a:t>
            </a:r>
            <a:r>
              <a:rPr lang="ru-RU" dirty="0"/>
              <a:t>января </a:t>
            </a:r>
            <a:r>
              <a:rPr lang="ru-RU" dirty="0" smtClean="0"/>
              <a:t>2017 г.</a:t>
            </a:r>
            <a:endParaRPr lang="ru-RU" dirty="0"/>
          </a:p>
        </p:txBody>
      </p:sp>
      <p:sp>
        <p:nvSpPr>
          <p:cNvPr id="14" name="Ромб 13"/>
          <p:cNvSpPr/>
          <p:nvPr/>
        </p:nvSpPr>
        <p:spPr>
          <a:xfrm>
            <a:off x="131450" y="2398056"/>
            <a:ext cx="347241" cy="347241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6346" y="2056757"/>
            <a:ext cx="19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апрель 2016 г.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37" y="2935120"/>
            <a:ext cx="28936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»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Формирование перечня пилотных проектов стандартов и ТК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»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Использование ФГИС Росстандарта при разработке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пилотных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проектов стандартов и ведения сведений 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пилотных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942" y="2903410"/>
            <a:ext cx="23306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»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Использование ФГИС Росстандарта  при разработке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новых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проектов стандартов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»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Ведение сведений обо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всех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ТК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2989" y="2906545"/>
            <a:ext cx="23306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»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Использование ФГИС Росстандарта при разработке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всех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проектов стандартов</a:t>
            </a:r>
          </a:p>
        </p:txBody>
      </p:sp>
      <p:cxnSp>
        <p:nvCxnSpPr>
          <p:cNvPr id="23" name="Прямая соединительная линия 22"/>
          <p:cNvCxnSpPr>
            <a:stCxn id="14" idx="2"/>
          </p:cNvCxnSpPr>
          <p:nvPr/>
        </p:nvCxnSpPr>
        <p:spPr>
          <a:xfrm>
            <a:off x="305071" y="2745297"/>
            <a:ext cx="0" cy="372899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омб 23"/>
          <p:cNvSpPr/>
          <p:nvPr/>
        </p:nvSpPr>
        <p:spPr>
          <a:xfrm>
            <a:off x="3087287" y="2391749"/>
            <a:ext cx="347241" cy="347241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4" idx="2"/>
          </p:cNvCxnSpPr>
          <p:nvPr/>
        </p:nvCxnSpPr>
        <p:spPr>
          <a:xfrm>
            <a:off x="3260908" y="2738990"/>
            <a:ext cx="0" cy="372899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омб 25"/>
          <p:cNvSpPr/>
          <p:nvPr/>
        </p:nvSpPr>
        <p:spPr>
          <a:xfrm>
            <a:off x="5869503" y="2391749"/>
            <a:ext cx="347241" cy="347241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6" idx="2"/>
          </p:cNvCxnSpPr>
          <p:nvPr/>
        </p:nvCxnSpPr>
        <p:spPr>
          <a:xfrm>
            <a:off x="6043124" y="2738990"/>
            <a:ext cx="0" cy="372899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4" idx="0"/>
          </p:cNvCxnSpPr>
          <p:nvPr/>
        </p:nvCxnSpPr>
        <p:spPr>
          <a:xfrm>
            <a:off x="3260908" y="527253"/>
            <a:ext cx="0" cy="186449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евая фигурная скобка 31"/>
          <p:cNvSpPr/>
          <p:nvPr/>
        </p:nvSpPr>
        <p:spPr>
          <a:xfrm rot="5400000">
            <a:off x="1562410" y="178038"/>
            <a:ext cx="238002" cy="2940137"/>
          </a:xfrm>
          <a:prstGeom prst="leftBrace">
            <a:avLst>
              <a:gd name="adj1" fmla="val 1401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5400000">
            <a:off x="6085611" y="-1186169"/>
            <a:ext cx="237600" cy="5668148"/>
          </a:xfrm>
          <a:prstGeom prst="leftBrace">
            <a:avLst>
              <a:gd name="adj1" fmla="val 1401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развития ФГИС Росстандарта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60927"/>
              </p:ext>
            </p:extLst>
          </p:nvPr>
        </p:nvGraphicFramePr>
        <p:xfrm>
          <a:off x="107504" y="636604"/>
          <a:ext cx="8868856" cy="5707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149"/>
                <a:gridCol w="8177707"/>
              </a:tblGrid>
              <a:tr h="1468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Формирование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 программы разработки национальных стандартов во ФГИС Росстандарта (замена ФГИС </a:t>
                      </a:r>
                      <a:r>
                        <a:rPr lang="ru-RU" sz="2400" baseline="0" dirty="0" err="1" smtClean="0">
                          <a:solidFill>
                            <a:schemeClr val="tx2"/>
                          </a:solidFill>
                        </a:rPr>
                        <a:t>ПНС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4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Поддержка деятельности 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</a:rPr>
                        <a:t>МТК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 с обеспечением доступа к функциональности ФГИС Росстандарта членам 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</a:rPr>
                        <a:t>МТК</a:t>
                      </a:r>
                      <a:endParaRPr lang="ru-RU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2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Поддержка формирования программы 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</a:rPr>
                        <a:t>МГС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 и разработки межгосударственных стандартов на базе ФГИС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 Росстандарта (замена АИС </a:t>
                      </a:r>
                      <a:r>
                        <a:rPr lang="ru-RU" sz="2400" baseline="0" dirty="0" err="1" smtClean="0">
                          <a:solidFill>
                            <a:schemeClr val="tx2"/>
                          </a:solidFill>
                        </a:rPr>
                        <a:t>МГС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2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Обеспечение взаимодействия с информационными системами международных, региональных и зарубежных организаций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 по стандартизации</a:t>
                      </a:r>
                      <a:endParaRPr lang="ru-RU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3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19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Итоги внедрения</a:t>
            </a:r>
            <a:endParaRPr lang="ru-RU" sz="22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99209"/>
              </p:ext>
            </p:extLst>
          </p:nvPr>
        </p:nvGraphicFramePr>
        <p:xfrm>
          <a:off x="252664" y="657743"/>
          <a:ext cx="8484268" cy="431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5"/>
          <p:cNvSpPr/>
          <p:nvPr/>
        </p:nvSpPr>
        <p:spPr>
          <a:xfrm>
            <a:off x="86227" y="5329990"/>
            <a:ext cx="8915400" cy="1058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ФГИС Росстандарта – единое информационное пространство для всех заинтересованных сторон на всех этапах технологического цикла разработки стандартов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488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2"/>
          <p:cNvSpPr>
            <a:spLocks noChangeArrowheads="1"/>
          </p:cNvSpPr>
          <p:nvPr/>
        </p:nvSpPr>
        <p:spPr bwMode="auto">
          <a:xfrm>
            <a:off x="2874814" y="3209925"/>
            <a:ext cx="14160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49156" name="Rectangle 13"/>
          <p:cNvSpPr>
            <a:spLocks noChangeArrowheads="1"/>
          </p:cNvSpPr>
          <p:nvPr/>
        </p:nvSpPr>
        <p:spPr bwMode="auto">
          <a:xfrm>
            <a:off x="5706914" y="2098675"/>
            <a:ext cx="1416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49157" name="Rectangle 14"/>
          <p:cNvSpPr>
            <a:spLocks noChangeArrowheads="1"/>
          </p:cNvSpPr>
          <p:nvPr/>
        </p:nvSpPr>
        <p:spPr bwMode="auto">
          <a:xfrm>
            <a:off x="5768826" y="3275013"/>
            <a:ext cx="1416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49158" name="Rectangle 22"/>
          <p:cNvSpPr>
            <a:spLocks noChangeArrowheads="1"/>
          </p:cNvSpPr>
          <p:nvPr/>
        </p:nvSpPr>
        <p:spPr bwMode="auto">
          <a:xfrm>
            <a:off x="2874814" y="4319588"/>
            <a:ext cx="1416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49159" name="Rectangle 23"/>
          <p:cNvSpPr>
            <a:spLocks noChangeArrowheads="1"/>
          </p:cNvSpPr>
          <p:nvPr/>
        </p:nvSpPr>
        <p:spPr bwMode="auto">
          <a:xfrm>
            <a:off x="5768826" y="4384675"/>
            <a:ext cx="14160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14" y="857250"/>
            <a:ext cx="517525" cy="77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2" name="Прямоугольник 11"/>
          <p:cNvSpPr/>
          <p:nvPr/>
        </p:nvSpPr>
        <p:spPr bwMode="auto">
          <a:xfrm>
            <a:off x="1354416" y="1764506"/>
            <a:ext cx="6911975" cy="6683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Федеральный закон «О стандартизации в Российской Федерации»                      от 29.06.2015 г. № 162-ФЗ 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101" y="1743869"/>
            <a:ext cx="561975" cy="817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4" name="Прямоугольник 13"/>
          <p:cNvSpPr/>
          <p:nvPr/>
        </p:nvSpPr>
        <p:spPr bwMode="auto">
          <a:xfrm>
            <a:off x="1257151" y="981075"/>
            <a:ext cx="6899275" cy="5556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Федеральный закон  «О техническом регулировании»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от 27.12.2002 </a:t>
            </a:r>
            <a:r>
              <a:rPr lang="en-US" sz="1400" b="1" dirty="0">
                <a:solidFill>
                  <a:srgbClr val="002060"/>
                </a:solidFill>
              </a:rPr>
              <a:t>N 184-</a:t>
            </a:r>
            <a:r>
              <a:rPr lang="ru-RU" sz="1400" b="1" dirty="0">
                <a:solidFill>
                  <a:srgbClr val="002060"/>
                </a:solidFill>
              </a:rPr>
              <a:t>ФЗ</a:t>
            </a:r>
          </a:p>
          <a:p>
            <a:pPr defTabSz="8724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349226" y="4708525"/>
            <a:ext cx="6807200" cy="7889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Концепция развития национальной системы стандартизации Российской Федерации на период до 2020 года (одобрена распоряжением Правительства Российской Федерации от 24.09.2012 N 1762-р)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460226" y="857250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476101" y="1628775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1285787" y="3731350"/>
            <a:ext cx="6827837" cy="76835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Статья 264 Налогового кодекса Российской Федерации (относит расходы по разработке национальных и региональных стандартов к прочим расходам, связанным с производством и реализацией)</a:t>
            </a:r>
            <a:endParaRPr lang="ru-RU" sz="1400" b="1" dirty="0">
              <a:solidFill>
                <a:srgbClr val="002060"/>
              </a:solidFill>
            </a:endParaRPr>
          </a:p>
          <a:p>
            <a:pPr defTabSz="8724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476101" y="2636838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908" y="3675787"/>
            <a:ext cx="512762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" name="Прямоугольник 20"/>
          <p:cNvSpPr/>
          <p:nvPr/>
        </p:nvSpPr>
        <p:spPr bwMode="auto">
          <a:xfrm>
            <a:off x="1349226" y="2670175"/>
            <a:ext cx="6807200" cy="10175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Статья 33 (п.2) Федерального закона от 05.04.2013 </a:t>
            </a:r>
            <a:r>
              <a:rPr lang="en-US" sz="1400" b="1" dirty="0">
                <a:solidFill>
                  <a:srgbClr val="002060"/>
                </a:solidFill>
                <a:cs typeface="Arial" charset="0"/>
              </a:rPr>
              <a:t>N 44-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ФЗ «О контрактной системе в сфере закупок товаров, работ, услуг для обеспечения государственных и муниципальных нужд» (позволяет делать ссылки на стандарты в конкурсной документации)</a:t>
            </a:r>
          </a:p>
          <a:p>
            <a:endParaRPr lang="ru-RU" sz="1400" b="1" dirty="0">
              <a:solidFill>
                <a:srgbClr val="002060"/>
              </a:solidFill>
              <a:cs typeface="Arial" charset="0"/>
            </a:endParaRPr>
          </a:p>
          <a:p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101" y="2670175"/>
            <a:ext cx="544513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cxnSp>
        <p:nvCxnSpPr>
          <p:cNvPr id="23" name="Прямая соединительная линия 22"/>
          <p:cNvCxnSpPr/>
          <p:nvPr/>
        </p:nvCxnSpPr>
        <p:spPr bwMode="auto">
          <a:xfrm>
            <a:off x="442764" y="3617913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442764" y="4581525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17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528" y="4633913"/>
            <a:ext cx="8143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 bwMode="auto">
          <a:xfrm>
            <a:off x="442764" y="5518150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 стандартизации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3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20</a:t>
            </a:fld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5655" y="547552"/>
            <a:ext cx="6408711" cy="6294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spcBef>
                <a:spcPts val="9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3500" b="1" dirty="0" smtClean="0">
                <a:solidFill>
                  <a:srgbClr val="005A9E"/>
                </a:solidFill>
                <a:latin typeface="Verdana" pitchFamily="34" charset="0"/>
              </a:rPr>
              <a:t>Спасибо за внимание!</a:t>
            </a:r>
            <a:endParaRPr lang="en-US" altLang="ru-RU" sz="3500" b="1" dirty="0">
              <a:solidFill>
                <a:srgbClr val="005A9E"/>
              </a:solidFill>
              <a:latin typeface="Verdana" pitchFamily="34" charset="0"/>
            </a:endParaRPr>
          </a:p>
        </p:txBody>
      </p:sp>
      <p:pic>
        <p:nvPicPr>
          <p:cNvPr id="5" name="Picture 2" descr="D:\Users\MKondratev\Pictures\55225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6" y="1320261"/>
            <a:ext cx="8566136" cy="46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pc="0"/>
            </a:pPr>
            <a:r>
              <a:rPr lang="en-US" sz="1800" dirty="0" smtClean="0"/>
              <a:t>Р</a:t>
            </a:r>
            <a:r>
              <a:rPr lang="ru-RU" sz="1800" dirty="0" err="1" smtClean="0"/>
              <a:t>еализация</a:t>
            </a:r>
            <a:r>
              <a:rPr lang="ru-RU" sz="1800" dirty="0" smtClean="0"/>
              <a:t> положений Федерального закона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smtClean="0"/>
              <a:t>«О </a:t>
            </a:r>
            <a:r>
              <a:rPr lang="ru-RU" sz="1800" dirty="0"/>
              <a:t>стандартизации в Российской Федерации»</a:t>
            </a:r>
            <a:endParaRPr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17191"/>
              </p:ext>
            </p:extLst>
          </p:nvPr>
        </p:nvGraphicFramePr>
        <p:xfrm>
          <a:off x="194374" y="955456"/>
          <a:ext cx="8755253" cy="5449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69110"/>
                <a:gridCol w="1156698"/>
                <a:gridCol w="1229445"/>
              </a:tblGrid>
              <a:tr h="717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Норма федерального закона, предусматривающая разработку и принятие акта</a:t>
                      </a:r>
                    </a:p>
                  </a:txBody>
                  <a:tcPr marL="32795" marR="327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Ответственный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ФОИВ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Срок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 принятия акта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73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стандартизации в отношении оборонной продукции (товаров, работ, услуг) по государственному оборонному заказу, продукции, используемой в целях защиты сведений, составляющих государственную тайну или относимых к охраняемой в соответствии с законодательством Российской Федерации иной информации ограниченного доступа, продукции, сведения о которой составляют государственную тайну, а также процессов и иных объектов стандартизации, связанных с такой продукцией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Минобороны 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квартал 2016 г.</a:t>
                      </a:r>
                      <a:endParaRPr lang="ru-RU" sz="1000" dirty="0"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стандартизации в отношении продукции, для которой устанавливаются требования, связанные с обеспечением безопасности в области использования атомной энергии, а также процессов и иных объектов стандартизации, связанных с такой продукцией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Госкорпорация «Росатом»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осуществления межведомственной координации деятельности федеральных органов исполнительной власти, Государственной корпорации по атомной энергии «</a:t>
                      </a:r>
                      <a:r>
                        <a:rPr lang="ru-RU" sz="1000" dirty="0" err="1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Росатом</a:t>
                      </a: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» и иных государственных корпораций в целях реализации государственной политики Российской Федерации в сфере стандартизации, за исключением межведомственной координации деятельности в сфере систематизации и кодирования технико-экономической и социальной информации в социально-экономической области, порядок осуществления которой устанавливается Правительством Российской Федерации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разработки, ведения, изменения и применения общероссийских классификаторов 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разработки, утверждения, опубликования, изменения и отмены сводов правил 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формирования и ведения Федерального информационного фонда стандартов и правила пользования им 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Порядок финансирования расходов, предусмотренных статьей 33 Федерального закона от 29 июня 2015 г. № 162-ФЗ «О стандартизации в Российской Федерации»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О внесении изменений в постановление Правительства Российской Федерации от 5 июня 2008 г. № 438 «О Министерстве промышленности и торговли Российской Федерации»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IV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2015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О внесении изменений в постановление Правительства Российской Федерации от 17 июня 2004 г. № </a:t>
                      </a:r>
                      <a:r>
                        <a:rPr lang="ru-RU" sz="1000" dirty="0" smtClean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294 «</a:t>
                      </a: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О Федеральном агентстве по техническому регулированию и метрологии»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490" y="434897"/>
            <a:ext cx="7910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Arial Narrow" panose="020B0606020202030204" pitchFamily="34" charset="0"/>
              </a:rPr>
              <a:t>Но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рмативные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правовые акты Правительства РФ (9 шт.)</a:t>
            </a:r>
          </a:p>
        </p:txBody>
      </p:sp>
    </p:spTree>
    <p:extLst>
      <p:ext uri="{BB962C8B-B14F-4D97-AF65-F5344CB8AC3E}">
        <p14:creationId xmlns:p14="http://schemas.microsoft.com/office/powerpoint/2010/main" val="15470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4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Реализация положений Федерального закона</a:t>
            </a:r>
            <a:br>
              <a:rPr lang="ru-RU" sz="1800" dirty="0"/>
            </a:br>
            <a:r>
              <a:rPr lang="ru-RU" sz="1800" dirty="0"/>
              <a:t>«О стандартизации в Российской Федерации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49329"/>
              </p:ext>
            </p:extLst>
          </p:nvPr>
        </p:nvGraphicFramePr>
        <p:xfrm>
          <a:off x="194400" y="955456"/>
          <a:ext cx="8755200" cy="54359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68400"/>
                <a:gridCol w="1155600"/>
                <a:gridCol w="1231200"/>
              </a:tblGrid>
              <a:tr h="717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Норма федерального закона, предусматривающая разработку и принятие акта</a:t>
                      </a:r>
                    </a:p>
                  </a:txBody>
                  <a:tcPr marL="32795" marR="327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Ответственный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ФОИВ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Срок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 принятия акта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применения знака НСС</a:t>
                      </a:r>
                      <a:endParaRPr lang="ru-RU" altLang="ru-RU" sz="11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17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</a:t>
                      </a:r>
                      <a:r>
                        <a:rPr lang="ru-RU" altLang="ru-RU" sz="11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разработки основополагающих стандартов, правил стандартизации и рекомендаций по стандартизации, внесения в них изменений, порядок их редактирования и подготовки к утверждению, порядок их утверждения и отмены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регистрации ФОИВ в сфере стандартизации документов НСС </a:t>
                      </a:r>
                      <a:endParaRPr lang="ru-RU" altLang="ru-RU" sz="11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официального опубликования, издания и распространения документа НСС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свободного доступа к документам НСС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и условия предоставления документов НСС государственным библиотекам 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17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формирования, ведения, опубликования, а также структура перечня национальных стандартов и ИТС, ссылки на которые содержатся в НПА</a:t>
                      </a:r>
                    </a:p>
                    <a:p>
                      <a:pPr algn="ctr" eaLnBrk="0" hangingPunct="0">
                        <a:buFontTx/>
                        <a:buChar char="•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2015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размещения уведомления о разработке проекта национального стандарта и уведомления о завершении публичного обсуждения проекта национального стандарта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проведения экспертизы проектов СТО, а также проектов ТУ</a:t>
                      </a:r>
                    </a:p>
                    <a:p>
                      <a:pPr algn="ctr" eaLnBrk="0" hangingPunct="0">
                        <a:buFontTx/>
                        <a:buChar char="•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35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Порядок и сроки рассмотрения жалоб в комиссии по апелляциям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Минпромторг России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01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</a:pPr>
                      <a:r>
                        <a:rPr lang="ru-RU" alt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Правила достижения консенсуса при разработке национальных стандартов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latin typeface="+mj-lt"/>
                          <a:ea typeface="+mj-ea"/>
                          <a:cs typeface="+mj-cs"/>
                          <a:sym typeface="Akzidenz-Grotesk Pro Regular"/>
                        </a:rPr>
                        <a:t>РОССТАНДАРТ</a:t>
                      </a:r>
                      <a:endParaRPr lang="ru-RU" sz="1050" dirty="0"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II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квартал 2016 г.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…………………..</a:t>
                      </a: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+mj-lt"/>
                        <a:ea typeface="+mj-ea"/>
                        <a:cs typeface="+mj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32795" marR="3279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9490" y="434897"/>
            <a:ext cx="5570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Arial Narrow" panose="020B0606020202030204" pitchFamily="34" charset="0"/>
              </a:rPr>
              <a:t>Но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рмативные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правовые акты </a:t>
            </a:r>
            <a:r>
              <a:rPr lang="ru-RU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ФОИВ (22 шт.)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554" t="10533" r="17743" b="32777"/>
          <a:stretch/>
        </p:blipFill>
        <p:spPr>
          <a:xfrm>
            <a:off x="77527" y="4734046"/>
            <a:ext cx="1008000" cy="9039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создания ФГИС Росстандарта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9597"/>
              </p:ext>
            </p:extLst>
          </p:nvPr>
        </p:nvGraphicFramePr>
        <p:xfrm>
          <a:off x="115748" y="501446"/>
          <a:ext cx="8836524" cy="6076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295"/>
                <a:gridCol w="7783229"/>
              </a:tblGrid>
              <a:tr h="181224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Создание единого информационного пространства для участников работ</a:t>
                      </a:r>
                      <a:r>
                        <a:rPr lang="ru-RU" sz="2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по стандартизации, в том числе, объединяющего данные унаследованных локальных информационных ресурсов системы Росстандарта</a:t>
                      </a:r>
                      <a:endParaRPr lang="ru-RU" sz="2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583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Обеспечение открытости работ</a:t>
                      </a:r>
                      <a:r>
                        <a:rPr lang="ru-RU" sz="2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по стандартизации и обеспечение участия в разработке стандартов всех заинтересованных лиц</a:t>
                      </a:r>
                      <a:endParaRPr lang="ru-RU" sz="2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942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Сокращение сроков разработки</a:t>
                      </a:r>
                      <a:r>
                        <a:rPr lang="ru-RU" sz="2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подготовки к утверждению и утверждения стандартов</a:t>
                      </a:r>
                      <a:endParaRPr lang="ru-RU" sz="2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942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Переход к</a:t>
                      </a:r>
                      <a:r>
                        <a:rPr lang="ru-RU" sz="2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модели разработки электронных стандартов</a:t>
                      </a:r>
                      <a:endParaRPr lang="ru-RU" sz="2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942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Унификация</a:t>
                      </a:r>
                      <a:r>
                        <a:rPr lang="ru-RU" sz="2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процессов разработки, утверждения (актуализации), изменения, отмены стандартов</a:t>
                      </a:r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3" y="2734735"/>
            <a:ext cx="627829" cy="654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7" y="3883940"/>
            <a:ext cx="595041" cy="5950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47" y="5818688"/>
            <a:ext cx="791161" cy="5704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7" y="1027471"/>
            <a:ext cx="993600" cy="8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создания ФГИС Росстандарта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0146" y="635488"/>
            <a:ext cx="7938957" cy="11880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Обеспечение доступа к ФГИС Росстандарта с использованием веб-браузера через информационно-телекоммуникационную сеть «Интернет»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0146" y="2046376"/>
            <a:ext cx="7938957" cy="11880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Организация работы пользователей ФГИС Росстандарта через систему единых личных кабинетов с различным уровнем прав доступа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0146" y="3457264"/>
            <a:ext cx="7938957" cy="8280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Однократность ввода идентичной информации во ФГИС Росстандарта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0146" y="4508152"/>
            <a:ext cx="7938957" cy="8280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Полнота, достоверность, актуальность информации и своевременность ее размещения во ФГИС Росстандарта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0146" y="5559040"/>
            <a:ext cx="7938957" cy="8280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Открытость общедоступной информации, содержащейся во ФГИС Росстандарта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172" y="635488"/>
            <a:ext cx="925974" cy="118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172" y="2046376"/>
            <a:ext cx="925974" cy="1188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172" y="3457264"/>
            <a:ext cx="925974" cy="82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172" y="4508152"/>
            <a:ext cx="925974" cy="828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172" y="5559040"/>
            <a:ext cx="925974" cy="82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0" y="930780"/>
            <a:ext cx="597417" cy="5974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2202044"/>
            <a:ext cx="896190" cy="8535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9" y="3529114"/>
            <a:ext cx="756458" cy="682752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4603696"/>
            <a:ext cx="1037759" cy="6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7" y="5487513"/>
            <a:ext cx="979102" cy="9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dirty="0"/>
              <a:t>Учет международного опыта при создании ФГИС Росстандарта </a:t>
            </a:r>
            <a:r>
              <a:rPr lang="ru-RU" sz="1900" dirty="0" smtClean="0"/>
              <a:t>(1)</a:t>
            </a:r>
            <a:endParaRPr lang="ru-RU" sz="19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32425" y="647534"/>
            <a:ext cx="800100" cy="860214"/>
            <a:chOff x="190299" y="739504"/>
            <a:chExt cx="800100" cy="86021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4349" y="739504"/>
              <a:ext cx="792000" cy="792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" y="79961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8" y="1818568"/>
            <a:ext cx="590550" cy="63817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23084" y="1775775"/>
            <a:ext cx="7055533" cy="1190580"/>
            <a:chOff x="251520" y="620688"/>
            <a:chExt cx="8712968" cy="1190580"/>
          </a:xfrm>
        </p:grpSpPr>
        <p:sp>
          <p:nvSpPr>
            <p:cNvPr id="11" name="TextBox 10"/>
            <p:cNvSpPr txBox="1"/>
            <p:nvPr/>
          </p:nvSpPr>
          <p:spPr>
            <a:xfrm>
              <a:off x="251520" y="620688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Глобальная директория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(Global Directory)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51520" y="980728"/>
              <a:ext cx="8712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51520" y="968028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9552" y="980271"/>
              <a:ext cx="8424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Ц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ентральный </a:t>
              </a:r>
              <a:r>
                <a:rPr lang="ru-RU" sz="1500" dirty="0" err="1">
                  <a:solidFill>
                    <a:schemeClr val="accent1">
                      <a:lumMod val="75000"/>
                    </a:schemeClr>
                  </a:solidFill>
                </a:rPr>
                <a:t>репозиторий</a:t>
              </a: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 для 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управления</a:t>
              </a:r>
              <a:r>
                <a:rPr lang="en-US" sz="15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техническими </a:t>
              </a: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комитетами, 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экспертами по стандартизации и </a:t>
              </a: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их ролями в 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ТК на </a:t>
              </a: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международном уровне (</a:t>
              </a:r>
              <a:r>
                <a:rPr lang="ru-RU" sz="1500" dirty="0" err="1" smtClean="0">
                  <a:solidFill>
                    <a:schemeClr val="accent1">
                      <a:lumMod val="75000"/>
                    </a:schemeClr>
                  </a:solidFill>
                </a:rPr>
                <a:t>ISO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), </a:t>
              </a: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региональном уровне (</a:t>
              </a:r>
              <a:r>
                <a:rPr lang="ru-RU" sz="1500" dirty="0" err="1">
                  <a:solidFill>
                    <a:schemeClr val="accent1">
                      <a:lumMod val="75000"/>
                    </a:schemeClr>
                  </a:solidFill>
                </a:rPr>
                <a:t>CEN</a:t>
              </a:r>
              <a:r>
                <a:rPr lang="ru-RU" sz="1500" dirty="0">
                  <a:solidFill>
                    <a:schemeClr val="accent1">
                      <a:lumMod val="75000"/>
                    </a:schemeClr>
                  </a:solidFill>
                </a:rPr>
                <a:t>) и национальных </a:t>
              </a: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уровнях </a:t>
              </a:r>
              <a:r>
                <a:rPr lang="en-US" sz="1500" dirty="0" smtClean="0">
                  <a:solidFill>
                    <a:schemeClr val="accent1">
                      <a:lumMod val="75000"/>
                    </a:schemeClr>
                  </a:solidFill>
                </a:rPr>
                <a:t>(DIN, </a:t>
              </a:r>
              <a:r>
                <a:rPr lang="en-US" sz="1500" dirty="0" err="1" smtClean="0">
                  <a:solidFill>
                    <a:schemeClr val="accent1">
                      <a:lumMod val="75000"/>
                    </a:schemeClr>
                  </a:solidFill>
                </a:rPr>
                <a:t>AFNOR</a:t>
              </a:r>
              <a:r>
                <a:rPr lang="en-US" sz="1500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ru-RU" sz="1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41" y="645822"/>
            <a:ext cx="609600" cy="638175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1823084" y="618595"/>
            <a:ext cx="7055533" cy="1145339"/>
            <a:chOff x="1891697" y="2838987"/>
            <a:chExt cx="7055533" cy="1145339"/>
          </a:xfrm>
        </p:grpSpPr>
        <p:sp>
          <p:nvSpPr>
            <p:cNvPr id="44" name="TextBox 43"/>
            <p:cNvSpPr txBox="1"/>
            <p:nvPr/>
          </p:nvSpPr>
          <p:spPr>
            <a:xfrm>
              <a:off x="1891697" y="2838987"/>
              <a:ext cx="7055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Информационная среда ТК (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eCommittees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/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ISOTC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Server, OpenText LiveLink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 )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891697" y="3511543"/>
              <a:ext cx="705474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891697" y="3510418"/>
              <a:ext cx="3498223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124938" y="3522661"/>
              <a:ext cx="6822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500" dirty="0" smtClean="0">
                  <a:solidFill>
                    <a:schemeClr val="tx2">
                      <a:lumMod val="75000"/>
                    </a:schemeClr>
                  </a:solidFill>
                </a:rPr>
                <a:t>Управление документами технических комитетов по стандартизации, совместная работа и обмен документами</a:t>
              </a:r>
              <a:endParaRPr lang="ru-RU" sz="15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18" y="3049852"/>
            <a:ext cx="666750" cy="61912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1823084" y="2978196"/>
            <a:ext cx="7055533" cy="821248"/>
            <a:chOff x="251520" y="620688"/>
            <a:chExt cx="8712968" cy="821248"/>
          </a:xfrm>
        </p:grpSpPr>
        <p:sp>
          <p:nvSpPr>
            <p:cNvPr id="50" name="TextBox 49"/>
            <p:cNvSpPr txBox="1"/>
            <p:nvPr/>
          </p:nvSpPr>
          <p:spPr>
            <a:xfrm>
              <a:off x="251520" y="620688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Управление заседаниями </a:t>
              </a:r>
              <a:r>
                <a:rPr lang="en-US" b="1" dirty="0" smtClean="0">
                  <a:solidFill>
                    <a:schemeClr val="tx2"/>
                  </a:solidFill>
                </a:rPr>
                <a:t>(ISO </a:t>
              </a:r>
              <a:r>
                <a:rPr lang="en-US" b="1" dirty="0">
                  <a:solidFill>
                    <a:schemeClr val="tx2"/>
                  </a:solidFill>
                </a:rPr>
                <a:t>Meeting </a:t>
              </a:r>
              <a:r>
                <a:rPr lang="en-US" b="1" dirty="0" smtClean="0">
                  <a:solidFill>
                    <a:schemeClr val="tx2"/>
                  </a:solidFill>
                </a:rPr>
                <a:t>Management)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51520" y="980728"/>
              <a:ext cx="8712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51520" y="968028"/>
              <a:ext cx="432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39552" y="980271"/>
              <a:ext cx="8424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500" dirty="0" smtClean="0">
                  <a:solidFill>
                    <a:schemeClr val="tx2"/>
                  </a:solidFill>
                </a:rPr>
                <a:t>Организация </a:t>
              </a:r>
              <a:r>
                <a:rPr lang="ru-RU" sz="1500" dirty="0">
                  <a:solidFill>
                    <a:schemeClr val="tx2"/>
                  </a:solidFill>
                </a:rPr>
                <a:t>и </a:t>
              </a:r>
              <a:r>
                <a:rPr lang="ru-RU" sz="1500" dirty="0" smtClean="0">
                  <a:solidFill>
                    <a:schemeClr val="tx2"/>
                  </a:solidFill>
                </a:rPr>
                <a:t>проведение заседаний технических комитетов, размещение материалов и протоколов заседаний</a:t>
              </a:r>
              <a:endParaRPr lang="ru-RU" sz="15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11" y="3981882"/>
            <a:ext cx="1476375" cy="304800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23084" y="3811285"/>
            <a:ext cx="7055533" cy="1145339"/>
            <a:chOff x="1891697" y="2838987"/>
            <a:chExt cx="7055533" cy="1145339"/>
          </a:xfrm>
        </p:grpSpPr>
        <p:sp>
          <p:nvSpPr>
            <p:cNvPr id="56" name="TextBox 55"/>
            <p:cNvSpPr txBox="1"/>
            <p:nvPr/>
          </p:nvSpPr>
          <p:spPr>
            <a:xfrm>
              <a:off x="1891697" y="2838987"/>
              <a:ext cx="7055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Портал электронных голосований</a:t>
              </a:r>
              <a:br>
                <a:rPr lang="ru-RU" b="1" dirty="0" smtClean="0">
                  <a:solidFill>
                    <a:schemeClr val="tx2"/>
                  </a:solidFill>
                </a:rPr>
              </a:br>
              <a:r>
                <a:rPr lang="ru-RU" b="1" dirty="0" smtClean="0">
                  <a:solidFill>
                    <a:schemeClr val="tx2"/>
                  </a:solidFill>
                </a:rPr>
                <a:t>(</a:t>
              </a:r>
              <a:r>
                <a:rPr lang="fr-FR" b="1" dirty="0">
                  <a:solidFill>
                    <a:schemeClr val="tx2"/>
                  </a:solidFill>
                </a:rPr>
                <a:t>Electronic Balloting </a:t>
              </a:r>
              <a:r>
                <a:rPr lang="fr-FR" b="1" dirty="0" smtClean="0">
                  <a:solidFill>
                    <a:schemeClr val="tx2"/>
                  </a:solidFill>
                </a:rPr>
                <a:t>portal</a:t>
              </a:r>
              <a:r>
                <a:rPr lang="ru-RU" b="1" dirty="0" smtClean="0">
                  <a:solidFill>
                    <a:schemeClr val="tx2"/>
                  </a:solidFill>
                </a:rPr>
                <a:t>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891697" y="3523118"/>
              <a:ext cx="70547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891697" y="3510418"/>
              <a:ext cx="3498223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124938" y="3522661"/>
              <a:ext cx="6822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500" dirty="0" smtClean="0">
                  <a:solidFill>
                    <a:schemeClr val="tx2"/>
                  </a:solidFill>
                </a:rPr>
                <a:t>Организация и проведение электронных голосований по проектам стандартов и организационным вопросам</a:t>
              </a:r>
              <a:endParaRPr lang="ru-RU" sz="15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11" y="5032487"/>
            <a:ext cx="1476375" cy="276820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823084" y="4968465"/>
            <a:ext cx="7055533" cy="821248"/>
            <a:chOff x="251520" y="620688"/>
            <a:chExt cx="8712968" cy="821248"/>
          </a:xfrm>
        </p:grpSpPr>
        <p:sp>
          <p:nvSpPr>
            <p:cNvPr id="62" name="TextBox 61"/>
            <p:cNvSpPr txBox="1"/>
            <p:nvPr/>
          </p:nvSpPr>
          <p:spPr>
            <a:xfrm>
              <a:off x="251520" y="620688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Портал проектов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ISO (ISO Project Portal)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51520" y="969153"/>
              <a:ext cx="8712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51520" y="968028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39552" y="980271"/>
              <a:ext cx="8424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500" dirty="0" smtClean="0">
                  <a:solidFill>
                    <a:schemeClr val="accent1">
                      <a:lumMod val="75000"/>
                    </a:schemeClr>
                  </a:solidFill>
                </a:rPr>
                <a:t>Управление жизненным циклом разработки проектов стандартов и мониторинг хода разработки проектов стандартов</a:t>
              </a:r>
              <a:endParaRPr lang="ru-RU" sz="1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86" y="5949263"/>
            <a:ext cx="1495425" cy="33337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793540" y="5801552"/>
            <a:ext cx="705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Портал для обеспечения работ по национальной и региональной стандартизации (по подписке)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54939"/>
              </p:ext>
            </p:extLst>
          </p:nvPr>
        </p:nvGraphicFramePr>
        <p:xfrm>
          <a:off x="115748" y="455146"/>
          <a:ext cx="8836524" cy="617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5"/>
                <a:gridCol w="7956849"/>
              </a:tblGrid>
              <a:tr h="20681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Портал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9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совместной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 работы (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Collaboration Tool)</a:t>
                      </a:r>
                      <a:endParaRPr lang="ru-RU" sz="19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Электронные голосования и обсуждения (</a:t>
                      </a:r>
                      <a:r>
                        <a:rPr lang="fr-FR" sz="1900" baseline="0" dirty="0" smtClean="0">
                          <a:solidFill>
                            <a:schemeClr val="tx2"/>
                          </a:solidFill>
                        </a:rPr>
                        <a:t>Electronic Vote &amp; Comment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9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Управление заседаниями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и регистрация на заседания (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Committee Meetings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Meeting Registration System)</a:t>
                      </a:r>
                      <a:endParaRPr lang="ru-RU" sz="19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Публичное обсуждение проектов стандартов (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Public commenting)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endParaRPr lang="ru-RU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Информационная среда технических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 комитетов</a:t>
                      </a:r>
                      <a:b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>DIN </a:t>
                      </a:r>
                      <a:r>
                        <a:rPr lang="en-US" sz="1900" dirty="0" err="1" smtClean="0">
                          <a:solidFill>
                            <a:schemeClr val="tx2"/>
                          </a:solidFill>
                        </a:rPr>
                        <a:t>Livelink</a:t>
                      </a: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Сведения о деятельности ТК, размещаемые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 на официальном сайте 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DIN (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  <a:hlinkClick r:id="rId2"/>
                        </a:rPr>
                        <a:t>http://www.din.de/en/getting-involved/standards-committees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Публичное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 обсуждение проектов стандартов, доступное на официальном сайте 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DIN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endParaRPr lang="ru-RU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Информационная среда технических комитетов</a:t>
                      </a: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19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>(BSI </a:t>
                      </a:r>
                      <a:r>
                        <a:rPr lang="en-US" sz="1900" dirty="0" err="1" smtClean="0">
                          <a:solidFill>
                            <a:schemeClr val="tx2"/>
                          </a:solidFill>
                        </a:rPr>
                        <a:t>eCommitees</a:t>
                      </a:r>
                      <a:r>
                        <a:rPr lang="en-US" sz="1900" dirty="0" smtClean="0">
                          <a:solidFill>
                            <a:schemeClr val="tx2"/>
                          </a:solidFill>
                        </a:rPr>
                        <a:t> System)</a:t>
                      </a:r>
                      <a:endParaRPr lang="ru-RU" sz="19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/>
                          </a:solidFill>
                        </a:rPr>
                        <a:t>Публичное обсуждение проектов</a:t>
                      </a: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 стандартов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BSI Draft Review, 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  <a:hlinkClick r:id="rId3"/>
                        </a:rPr>
                        <a:t>https://drafts.bsigroup.com/</a:t>
                      </a:r>
                      <a:r>
                        <a:rPr lang="en-US" sz="19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19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ru-RU" sz="1900" baseline="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endParaRPr lang="en-US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dirty="0"/>
              <a:t>Учет международного опыта при создании ФГИС </a:t>
            </a:r>
            <a:r>
              <a:rPr lang="ru-RU" sz="1900" dirty="0" smtClean="0"/>
              <a:t>Росстандарта (2)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97" y="617918"/>
            <a:ext cx="552450" cy="552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8"/>
          <a:stretch/>
        </p:blipFill>
        <p:spPr bwMode="auto">
          <a:xfrm>
            <a:off x="142384" y="2816193"/>
            <a:ext cx="696876" cy="5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8" y="5206059"/>
            <a:ext cx="719951" cy="3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1850" y="552878"/>
            <a:ext cx="2731627" cy="58247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/>
              <a:pPr algn="ctr"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Концептуальная схема ФГИС Росстандарта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4819" y="4846085"/>
            <a:ext cx="4649176" cy="4051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Подсистема разработки стандартов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2815" y="743209"/>
            <a:ext cx="3910315" cy="55634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Подсистема технических комитетов по стандартизации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2703" y="746306"/>
            <a:ext cx="3421292" cy="5532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Подсистема мониторинга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2813" y="1299550"/>
            <a:ext cx="3910316" cy="74109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Соответствует: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ISO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eCommittees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Global Directory, Meeting Management, Electronic Balloting Portal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4818" y="5258295"/>
            <a:ext cx="4649177" cy="56168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Соответствует: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ISO Project Portal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(в части управления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ЖЦ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BSI Draft Review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8816" y="4495754"/>
            <a:ext cx="1739861" cy="556341"/>
          </a:xfrm>
          <a:prstGeom prst="roundRect">
            <a:avLst>
              <a:gd name="adj" fmla="val 4441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 smtClean="0"/>
              <a:t>ФГИС </a:t>
            </a:r>
            <a:r>
              <a:rPr lang="ru-RU" dirty="0" err="1" smtClean="0"/>
              <a:t>ПНС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833417" y="3280598"/>
            <a:ext cx="454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Планирование работ по стандартизации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1089097" y="3607219"/>
            <a:ext cx="1499298" cy="581717"/>
          </a:xfrm>
          <a:prstGeom prst="snip1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Предложения в ПРНС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endCxn id="15" idx="3"/>
          </p:cNvCxnSpPr>
          <p:nvPr/>
        </p:nvCxnSpPr>
        <p:spPr>
          <a:xfrm>
            <a:off x="1838746" y="3182366"/>
            <a:ext cx="0" cy="424853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62813" y="2027452"/>
            <a:ext cx="3910316" cy="1249914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lnSpc>
                <a:spcPct val="90000"/>
              </a:lnSpc>
              <a:buFont typeface="Arial Narrow" panose="020B0606020202030204" pitchFamily="34" charset="0"/>
              <a:buChar char="»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Обеспечение деятельности и ведение информации о ТК</a:t>
            </a:r>
          </a:p>
          <a:p>
            <a:pPr marL="285750" indent="-285750">
              <a:lnSpc>
                <a:spcPct val="90000"/>
              </a:lnSpc>
              <a:buFont typeface="Arial Narrow" panose="020B0606020202030204" pitchFamily="34" charset="0"/>
              <a:buChar char="»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Рассмотрение предложений от заинтересованных лиц в ПРНС</a:t>
            </a:r>
          </a:p>
          <a:p>
            <a:pPr marL="285750" indent="-285750">
              <a:lnSpc>
                <a:spcPct val="90000"/>
              </a:lnSpc>
              <a:buFont typeface="Arial Narrow" panose="020B0606020202030204" pitchFamily="34" charset="0"/>
              <a:buChar char="»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Подготовка предложений в ПРНС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15" idx="1"/>
            <a:endCxn id="13" idx="0"/>
          </p:cNvCxnSpPr>
          <p:nvPr/>
        </p:nvCxnSpPr>
        <p:spPr>
          <a:xfrm>
            <a:off x="1838746" y="4188936"/>
            <a:ext cx="1" cy="306818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1089097" y="5624847"/>
            <a:ext cx="1499298" cy="581717"/>
          </a:xfrm>
          <a:prstGeom prst="snip1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Утвержденная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ПНС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13" idx="2"/>
            <a:endCxn id="23" idx="3"/>
          </p:cNvCxnSpPr>
          <p:nvPr/>
        </p:nvCxnSpPr>
        <p:spPr>
          <a:xfrm flipH="1">
            <a:off x="1838746" y="5052095"/>
            <a:ext cx="1" cy="572752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192456" y="3313896"/>
            <a:ext cx="2761539" cy="4051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Фонд стандартов ФГИС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04817" y="5821511"/>
            <a:ext cx="4649177" cy="573906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lnSpc>
                <a:spcPct val="90000"/>
              </a:lnSpc>
              <a:buFont typeface="Arial Narrow" panose="020B0606020202030204" pitchFamily="34" charset="0"/>
              <a:buChar char="»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Разработка, подготовка к утверждению и утверждение стандартов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32700" y="1306175"/>
            <a:ext cx="3421294" cy="5750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Соответствует: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ISO Project Portal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(в части мониторинга)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>
            <a:stCxn id="23" idx="0"/>
          </p:cNvCxnSpPr>
          <p:nvPr/>
        </p:nvCxnSpPr>
        <p:spPr>
          <a:xfrm>
            <a:off x="2588395" y="5915706"/>
            <a:ext cx="1716422" cy="0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одним вырезанным углом 35"/>
          <p:cNvSpPr/>
          <p:nvPr/>
        </p:nvSpPr>
        <p:spPr>
          <a:xfrm>
            <a:off x="7293615" y="4088084"/>
            <a:ext cx="1499298" cy="481218"/>
          </a:xfrm>
          <a:prstGeom prst="snip1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Стандарты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>
            <a:endCxn id="36" idx="1"/>
          </p:cNvCxnSpPr>
          <p:nvPr/>
        </p:nvCxnSpPr>
        <p:spPr>
          <a:xfrm flipV="1">
            <a:off x="8043264" y="4569302"/>
            <a:ext cx="0" cy="350332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3"/>
          </p:cNvCxnSpPr>
          <p:nvPr/>
        </p:nvCxnSpPr>
        <p:spPr>
          <a:xfrm flipV="1">
            <a:off x="8043264" y="3719010"/>
            <a:ext cx="0" cy="369074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532699" y="1891978"/>
            <a:ext cx="3421294" cy="997850"/>
          </a:xfrm>
          <a:prstGeom prst="rect">
            <a:avLst/>
          </a:prstGeom>
          <a:solidFill>
            <a:srgbClr val="EFF4F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lnSpc>
                <a:spcPct val="90000"/>
              </a:lnSpc>
              <a:buFont typeface="Arial Narrow" panose="020B0606020202030204" pitchFamily="34" charset="0"/>
              <a:buChar char="»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Формирование отчетности о ходе разработки стандартов</a:t>
            </a:r>
          </a:p>
          <a:p>
            <a:pPr marL="285750" indent="-285750">
              <a:lnSpc>
                <a:spcPct val="90000"/>
              </a:lnSpc>
              <a:buFont typeface="Arial Narrow" panose="020B0606020202030204" pitchFamily="34" charset="0"/>
              <a:buChar char="»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Формирование отчетности о деятельности ТК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5752618" y="2889828"/>
            <a:ext cx="787" cy="1956257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3"/>
            <a:endCxn id="7" idx="1"/>
          </p:cNvCxnSpPr>
          <p:nvPr/>
        </p:nvCxnSpPr>
        <p:spPr>
          <a:xfrm>
            <a:off x="4773130" y="1021380"/>
            <a:ext cx="759573" cy="1548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8043264" y="2889828"/>
            <a:ext cx="1" cy="481218"/>
          </a:xfrm>
          <a:prstGeom prst="straightConnector1">
            <a:avLst/>
          </a:prstGeom>
          <a:ln w="190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76923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Microsoft Office PowerPoint</Application>
  <PresentationFormat>Экран (4:3)</PresentationFormat>
  <Paragraphs>256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Федеральная государственная информационная система Росстандарта  Информационно-аналитическое обеспечение деятельности участников работ по стандартизации</vt:lpstr>
      <vt:lpstr>Нормативная база стандартизации</vt:lpstr>
      <vt:lpstr>Реализация положений Федерального закона «О стандартизации в Российской Федерации»</vt:lpstr>
      <vt:lpstr>Реализация положений Федерального закона «О стандартизации в Российской Федерации»</vt:lpstr>
      <vt:lpstr>Цели создания ФГИС Росстандарта</vt:lpstr>
      <vt:lpstr>Принципы создания ФГИС Росстандарта</vt:lpstr>
      <vt:lpstr>Учет международного опыта при создании ФГИС Росстандарта (1)</vt:lpstr>
      <vt:lpstr>Учет международного опыта при создании ФГИС Росстандарта (2)</vt:lpstr>
      <vt:lpstr>Концептуальная схема ФГИС Росстандарта</vt:lpstr>
      <vt:lpstr>Основные автоматизируемые области деятельности</vt:lpstr>
      <vt:lpstr>Пользовательский интерфейс</vt:lpstr>
      <vt:lpstr>Управление жизненным циклом стандарта</vt:lpstr>
      <vt:lpstr>Ключевые пользователи</vt:lpstr>
      <vt:lpstr>Направление предложений в ПРНС (возможности ФГИС)</vt:lpstr>
      <vt:lpstr>Разработка стандартов (возможности ФГИС)</vt:lpstr>
      <vt:lpstr>Координация и поддержка деятельности ТК (возможности ФГИС)</vt:lpstr>
      <vt:lpstr>Этапы эксплуатации ФГИС Росстандарта</vt:lpstr>
      <vt:lpstr>Направления развития ФГИС Росстандарта</vt:lpstr>
      <vt:lpstr>Итоги внедрения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2014-05-19T20:46:28Z</dcterms:created>
  <dcterms:modified xsi:type="dcterms:W3CDTF">2016-03-17T10:54:17Z</dcterms:modified>
</cp:coreProperties>
</file>